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70" r:id="rId12"/>
    <p:sldId id="264" r:id="rId13"/>
    <p:sldId id="271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289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7" autoAdjust="0"/>
    <p:restoredTop sz="94660"/>
  </p:normalViewPr>
  <p:slideViewPr>
    <p:cSldViewPr>
      <p:cViewPr>
        <p:scale>
          <a:sx n="100" d="100"/>
          <a:sy n="100" d="100"/>
        </p:scale>
        <p:origin x="-5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6B06-38DD-4218-BE1D-2EA165711108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B89D-B3DE-49F2-AE3E-616C74D99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sketch-businessman-laptop-260204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90947"/>
            <a:ext cx="4143404" cy="5467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500065"/>
            <a:ext cx="7772400" cy="3214685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ru-RU" sz="3200" b="1" dirty="0" smtClean="0"/>
              <a:t>Мы знаем, как увеличить продажи и сэкономить время на коммуникации между структурами предприятия.</a:t>
            </a:r>
            <a:br>
              <a:rPr lang="ru-RU" sz="3200" b="1" dirty="0" smtClean="0"/>
            </a:br>
            <a:r>
              <a:rPr lang="ru-RU" sz="3200" b="1" dirty="0" smtClean="0"/>
              <a:t>Мы </a:t>
            </a:r>
            <a:r>
              <a:rPr lang="ru-RU" sz="3200" b="1" dirty="0" smtClean="0"/>
              <a:t>готовы поделиться этими знаниями!!!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8858312" cy="4214818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Многие компании предлагают за баснословные деньги принять участие в тренингах, на которых не уделяется внимание тематике именно Вашего бизнеса. Мы предлагаем другой вариант. Наш консультант организует работу с Вашими сотрудниками на территории Вашего предприятия и путем обратной связи даст рекомендации по каждому специалисту.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 предлагаемой презентации - наиболее важные, с нашей точки зрения, вопросы, которые влияют на успех бизнеса. Вы выбираете тематику, а далее алгоритм работы следующий: встреча с руководителем - формирование задачи - 2 дневный семинар-тренинг - обратная связь.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Высокий результат гарантируется!!!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9322" y="5500702"/>
            <a:ext cx="2838658" cy="104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202" y="5786454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3071834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Стили лидерства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Взгляд руководителя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Спокойное присутствие (техника взгляда)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Грамотная постановка цели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Цена успеха (техника «Как если бы»)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обращается к сотруднику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Объемное видение (техника «Карта не равна территории»)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202" y="5786454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3786214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 smtClean="0">
                <a:solidFill>
                  <a:schemeClr val="tx1"/>
                </a:solidFill>
              </a:rPr>
              <a:t>Принципы эффективной деятельности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Проблема-задача-результат (техника «Квадрат главных жизненных сфер»)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Визитка успешного человека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Навыки конструктивного слушания (техника «Тотального да»)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2400" b="1" dirty="0" smtClean="0">
                <a:solidFill>
                  <a:schemeClr val="tx1"/>
                </a:solidFill>
              </a:rPr>
              <a:t>Отделы работают так, как их руководители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Проблема-анализ-решение (техника «План работы»)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5587" y="5572140"/>
            <a:ext cx="2570741" cy="943113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8143932" cy="4357718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отдела маркетинга, специалисты отдела продаж, руководители отдела маркетинга.</a:t>
            </a:r>
          </a:p>
          <a:p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Приобретение участниками практических знаний о маркетинге;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Развивающие упражнения для отработки деятельности маркетологов и продавцов;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Эффективное планирование и гибкий график для внедрения и реализации идей;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Позитивная проработка ошибок, выведение формулы успешного действия.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0019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Учись приписывать нолики</a:t>
            </a:r>
            <a:r>
              <a:rPr lang="ru-RU" sz="40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business-man-holding-globe-on-vibrant-background-businessman-pixmac-picture-4583545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1142984"/>
            <a:ext cx="2975520" cy="4210045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870" y="5572140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8286776" cy="4857784"/>
          </a:xfr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400" b="1" dirty="0" smtClean="0">
                <a:solidFill>
                  <a:schemeClr val="tx1"/>
                </a:solidFill>
              </a:rPr>
              <a:t>Что такое маркетинг?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Инструменты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Деньги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Преимущества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400" b="1" dirty="0" smtClean="0">
                <a:solidFill>
                  <a:schemeClr val="tx1"/>
                </a:solidFill>
              </a:rPr>
              <a:t>Задачи руководителя отдела и маркетолога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Потребности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Стратегия и тактика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400" b="1" dirty="0" smtClean="0">
                <a:solidFill>
                  <a:schemeClr val="tx1"/>
                </a:solidFill>
              </a:rPr>
              <a:t>Цели компании 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400" b="1" dirty="0" smtClean="0">
                <a:solidFill>
                  <a:schemeClr val="tx1"/>
                </a:solidFill>
              </a:rPr>
              <a:t>Клиенты. Выяснение их отношения к компании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36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Постоянные связи с клиентами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36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Обратная связь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36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Как выяснить потребность клиентов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71438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business-man-holding-globe-on-vibrant-background-businessman-pixmac-picture-4583545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1142984"/>
            <a:ext cx="2975520" cy="4210045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870" y="5572140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8286776" cy="421484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400" b="1" dirty="0" smtClean="0">
                <a:solidFill>
                  <a:schemeClr val="tx1"/>
                </a:solidFill>
              </a:rPr>
              <a:t>Генерация новых идей 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Как проверить идею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Правила формулировки идей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Откуда брать идеи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400" b="1" dirty="0" smtClean="0">
                <a:solidFill>
                  <a:schemeClr val="tx1"/>
                </a:solidFill>
              </a:rPr>
              <a:t>Что такое эффективная система маркетинга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Самомаркетинг</a:t>
            </a:r>
          </a:p>
          <a:p>
            <a:pPr marL="36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10 заповедей маркетинга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3400" b="1" dirty="0" smtClean="0">
                <a:solidFill>
                  <a:schemeClr val="tx1"/>
                </a:solidFill>
              </a:rPr>
              <a:t>Планирование, как инструмент  реализации идеи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1"/>
                </a:solidFill>
              </a:rPr>
              <a:t> Условия планирования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1"/>
                </a:solidFill>
              </a:rPr>
              <a:t> Цепочка планирования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1"/>
                </a:solidFill>
              </a:rPr>
              <a:t> Фокусировка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71438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business-man-holding-globe-on-vibrant-background-businessman-pixmac-picture-4583545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1142984"/>
            <a:ext cx="2975520" cy="4210045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870" y="5572140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8286776" cy="4500594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8. </a:t>
            </a:r>
            <a:r>
              <a:rPr lang="ru-RU" sz="2400" b="1" dirty="0" smtClean="0">
                <a:solidFill>
                  <a:schemeClr val="tx1"/>
                </a:solidFill>
              </a:rPr>
              <a:t>Отчет о деятельности маркетолога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Задача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Инструмент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Результат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Критерий оценки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Анализ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9. </a:t>
            </a:r>
            <a:r>
              <a:rPr lang="ru-RU" sz="2400" b="1" dirty="0" smtClean="0">
                <a:solidFill>
                  <a:schemeClr val="tx1"/>
                </a:solidFill>
              </a:rPr>
              <a:t>Ошибки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Нужно ли их избегать?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не повторять ошибок.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Все, что не убивает меня, делает меня сильнее. Мы все можем через ошибки!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71438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9001156" cy="3714776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Молодые руководители, работавшие до этого успешными специалистами.</a:t>
            </a:r>
          </a:p>
          <a:p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Приобретение участниками знаний и умений для эффективного руководства подчиненными и профессионального взаимодействия с вышестоящим руководством;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Практическое освоение навыков тайм-менеджмента: учет времени, четкое планирование времени, управление временем;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Составление алгоритмов решения сложных ситуаций и внедрения их в рабочую обстановку;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Создание и проекция конструктивного намерения в работе.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1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Необходимые умения – успешному руководителю</a:t>
            </a:r>
            <a:r>
              <a:rPr lang="ru-RU" sz="40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870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786478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400" b="1" dirty="0" smtClean="0">
                <a:solidFill>
                  <a:schemeClr val="tx1"/>
                </a:solidFill>
              </a:rPr>
              <a:t> Учет времени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Правило «фактов»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Правило «разумной дозы»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Основные показатели отработки учета времени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создать свой план распределения времени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Основы успешного планирования времени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График времени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Ежедневные события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Еженедельные события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Ежемесячные события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Контроль использования времени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Отдых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Штрафы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Практикум. Песочные часы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Практикум. Линия времени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870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000660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</a:t>
            </a:r>
            <a:r>
              <a:rPr lang="ru-RU" sz="2400" b="1" dirty="0" smtClean="0">
                <a:solidFill>
                  <a:schemeClr val="tx1"/>
                </a:solidFill>
              </a:rPr>
              <a:t> Алгоритм действий в условиях кризиса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Нейтрализация негатива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Формирование уверенности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Определение структуры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Поиск ресурсов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Выполнение плана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 smtClean="0">
                <a:solidFill>
                  <a:schemeClr val="tx1"/>
                </a:solidFill>
              </a:rPr>
              <a:t>Умение строить позитивное намерение. Создание расширенного намерения. 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Растворение препятствий. Техника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2400" b="1" dirty="0" smtClean="0">
                <a:solidFill>
                  <a:schemeClr val="tx1"/>
                </a:solidFill>
              </a:rPr>
              <a:t>Завершение. Анализ структуры работы и намерений молодых руководителей.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214810" y="3375596"/>
            <a:ext cx="4786314" cy="3482404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9001156" cy="3429024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отдела продаж, специалисты отдела сбыта, руководители отдела продаж и маркетинга.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Выделить слабые моменты с точки зрения продавцов в работе компании, продукте с целью: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— Выработать по ним решения;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— Развить знания о технике продаж;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— Повысить финансовую результативность и личную успешность продавцов.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/>
              <a:t>Программа </a:t>
            </a:r>
            <a:r>
              <a:rPr lang="ru-RU" sz="4000" b="1" dirty="0"/>
              <a:t>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Стратегия перехвата клиента в условиях высокой конкуренции</a:t>
            </a:r>
            <a:r>
              <a:rPr lang="ru-RU" sz="40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нгтоны и реклама\!!!Тренинги!!!\фото\business-elegant-business-people-template-backgrounds-powerpoin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714488"/>
            <a:ext cx="9001156" cy="342902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Целевая аудитория: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2900" b="1" dirty="0" smtClean="0">
                <a:ln w="3175">
                  <a:noFill/>
                </a:ln>
                <a:solidFill>
                  <a:schemeClr val="tx1"/>
                </a:solidFill>
              </a:rPr>
              <a:t>Специалисты </a:t>
            </a:r>
            <a:r>
              <a:rPr lang="ru-RU" sz="2900" b="1" dirty="0">
                <a:ln w="3175">
                  <a:noFill/>
                </a:ln>
                <a:solidFill>
                  <a:schemeClr val="tx1"/>
                </a:solidFill>
              </a:rPr>
              <a:t>отдела продаж, менеджеры отдела продаж, руководители отдела продаж, руководители отдела маркетинга.</a:t>
            </a:r>
          </a:p>
          <a:p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тренинга: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2900" b="1" dirty="0">
                <a:solidFill>
                  <a:schemeClr val="tx1"/>
                </a:solidFill>
              </a:rPr>
              <a:t>Предоставить участникам знания о технике продаж с </a:t>
            </a:r>
            <a:r>
              <a:rPr lang="en-US" sz="2900" b="1" dirty="0">
                <a:solidFill>
                  <a:schemeClr val="tx1"/>
                </a:solidFill>
              </a:rPr>
              <a:t>VIP</a:t>
            </a:r>
            <a:r>
              <a:rPr lang="ru-RU" sz="2900" b="1" dirty="0">
                <a:solidFill>
                  <a:schemeClr val="tx1"/>
                </a:solidFill>
              </a:rPr>
              <a:t>-клиентами;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2900" b="1" dirty="0">
                <a:solidFill>
                  <a:schemeClr val="tx1"/>
                </a:solidFill>
              </a:rPr>
              <a:t>На практике освоить некоторые  техники работы с </a:t>
            </a:r>
            <a:r>
              <a:rPr lang="en-US" sz="2900" b="1" dirty="0">
                <a:solidFill>
                  <a:schemeClr val="tx1"/>
                </a:solidFill>
              </a:rPr>
              <a:t>VIP</a:t>
            </a:r>
            <a:r>
              <a:rPr lang="ru-RU" sz="2900" b="1" dirty="0">
                <a:solidFill>
                  <a:schemeClr val="tx1"/>
                </a:solidFill>
              </a:rPr>
              <a:t>-клиентам;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2900" b="1" dirty="0">
                <a:solidFill>
                  <a:schemeClr val="tx1"/>
                </a:solidFill>
              </a:rPr>
              <a:t>Разобрать примеры и типичные ошибки процесса продажи высокого уровня.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143007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/>
              <a:t>Эффективное взаимодействие с </a:t>
            </a:r>
            <a:r>
              <a:rPr lang="en-US" sz="4000" b="1" i="1" dirty="0"/>
              <a:t>VIP</a:t>
            </a:r>
            <a:r>
              <a:rPr lang="ru-RU" sz="4000" b="1" i="1" dirty="0"/>
              <a:t>-клиентами</a:t>
            </a:r>
            <a:r>
              <a:rPr lang="ru-RU" sz="4000" b="1" dirty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0034" y="3857628"/>
            <a:ext cx="5429256" cy="3000372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000660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400" b="1" dirty="0" smtClean="0">
                <a:solidFill>
                  <a:schemeClr val="tx1"/>
                </a:solidFill>
              </a:rPr>
              <a:t> Стратегия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Модель стратегического процесса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Анализ внешнего окружения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Анализ внутреннего окружения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Корпоративная стратегия продаж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Конкуренты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Клиенты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Компания-продукт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286380" y="2643182"/>
            <a:ext cx="3625183" cy="391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202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85778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100"/>
              </a:spcBef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600" b="1" dirty="0" smtClean="0">
                <a:solidFill>
                  <a:schemeClr val="tx1"/>
                </a:solidFill>
              </a:rPr>
              <a:t>Тактика </a:t>
            </a:r>
          </a:p>
          <a:p>
            <a:pPr marL="180000" algn="l">
              <a:lnSpc>
                <a:spcPct val="110000"/>
              </a:lnSpc>
              <a:spcBef>
                <a:spcPts val="100"/>
              </a:spcBef>
            </a:pPr>
            <a:r>
              <a:rPr lang="ru-RU" sz="2500" b="1" dirty="0" smtClean="0">
                <a:solidFill>
                  <a:schemeClr val="tx1"/>
                </a:solidFill>
              </a:rPr>
              <a:t>Некоторые моменты  в </a:t>
            </a:r>
          </a:p>
          <a:p>
            <a:pPr marL="360000" lvl="1" algn="l">
              <a:lnSpc>
                <a:spcPct val="110000"/>
              </a:lnSpc>
              <a:spcBef>
                <a:spcPts val="100"/>
              </a:spcBef>
            </a:pPr>
            <a:r>
              <a:rPr lang="ru-RU" sz="2500" b="1" dirty="0" smtClean="0">
                <a:solidFill>
                  <a:schemeClr val="tx1"/>
                </a:solidFill>
              </a:rPr>
              <a:t>1. Процессе продаж: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Три уровня продаж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Поиск союзника в организации и получение необходимой  информации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Подводные камни коммуникации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Невербальные жесты 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Игра уступ</a:t>
            </a:r>
          </a:p>
          <a:p>
            <a:pPr marL="540000" lvl="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Типы сопротивления клиента</a:t>
            </a:r>
          </a:p>
          <a:p>
            <a:pPr marL="360000" lvl="1" algn="l">
              <a:lnSpc>
                <a:spcPct val="110000"/>
              </a:lnSpc>
              <a:spcBef>
                <a:spcPts val="100"/>
              </a:spcBef>
            </a:pPr>
            <a:r>
              <a:rPr lang="ru-RU" sz="2500" b="1" dirty="0" smtClean="0">
                <a:solidFill>
                  <a:schemeClr val="tx1"/>
                </a:solidFill>
              </a:rPr>
              <a:t>2. Этапах продаж</a:t>
            </a:r>
          </a:p>
          <a:p>
            <a:pPr marL="360000" lvl="1" algn="l">
              <a:lnSpc>
                <a:spcPct val="110000"/>
              </a:lnSpc>
              <a:spcBef>
                <a:spcPts val="100"/>
              </a:spcBef>
            </a:pPr>
            <a:r>
              <a:rPr lang="ru-RU" sz="2500" b="1" dirty="0" smtClean="0">
                <a:solidFill>
                  <a:schemeClr val="tx1"/>
                </a:solidFill>
              </a:rPr>
              <a:t>3. Телефонных переговорах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9001156" cy="350046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и руководители среднего и высшего звена.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Создать у сотрудников рабочее позитивное намерение;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Определить и прописать шаги по достижению позитивного намерения;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Научиться методикам проведения совещаний – «мозговых штурмов»;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Овладеть техниками и практическими навыками по преодолению препятствий и страхов в достижении рабочих целей.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Мысль тренинга: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Сотрудник сам делает свою жизнь, работу и намерения лучше!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Программа тренинга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«</a:t>
            </a:r>
            <a:r>
              <a:rPr lang="ru-RU" sz="3600" b="1" i="1" dirty="0" smtClean="0"/>
              <a:t>Создание позитивного намерения</a:t>
            </a:r>
            <a:r>
              <a:rPr lang="ru-RU" sz="36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 fontScale="62500" lnSpcReduction="20000"/>
          </a:bodyPr>
          <a:lstStyle/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3800" b="1" dirty="0" smtClean="0">
                <a:solidFill>
                  <a:schemeClr val="tx1"/>
                </a:solidFill>
              </a:rPr>
              <a:t> Система отношений человек-мир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создание реальности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энергия мысли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отражение внутреннего во внешнее</a:t>
            </a:r>
          </a:p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</a:t>
            </a:r>
            <a:r>
              <a:rPr lang="ru-RU" sz="3800" b="1" dirty="0" smtClean="0">
                <a:solidFill>
                  <a:schemeClr val="tx1"/>
                </a:solidFill>
              </a:rPr>
              <a:t> Законы вселенной: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стремление к первоисточнику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выбор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позитивное намерение</a:t>
            </a:r>
          </a:p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3800" b="1" dirty="0" smtClean="0">
                <a:solidFill>
                  <a:schemeClr val="tx1"/>
                </a:solidFill>
              </a:rPr>
              <a:t>Мини-анализ жизненной ситуации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физическое состояние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душевное состояние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семейная жизнь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экономическое положение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дом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социальное положение</a:t>
            </a:r>
          </a:p>
          <a:p>
            <a:pPr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tx1"/>
                </a:solidFill>
              </a:rPr>
              <a:t> работа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3500462"/>
          </a:xfrm>
        </p:spPr>
        <p:txBody>
          <a:bodyPr>
            <a:normAutofit fontScale="85000" lnSpcReduction="20000"/>
          </a:bodyPr>
          <a:lstStyle/>
          <a:p>
            <a:pPr lvl="0"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</a:t>
            </a:r>
            <a:r>
              <a:rPr lang="ru-RU" sz="2800" b="1" dirty="0" smtClean="0">
                <a:solidFill>
                  <a:schemeClr val="tx1"/>
                </a:solidFill>
              </a:rPr>
              <a:t> Анализ рабочей ситуации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метод «глубинное слушание»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техника «синергии»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метод «привнесенной проблемы»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техника «</a:t>
            </a:r>
            <a:r>
              <a:rPr lang="en-US" sz="2700" b="1" dirty="0" smtClean="0">
                <a:solidFill>
                  <a:schemeClr val="tx1"/>
                </a:solidFill>
              </a:rPr>
              <a:t>vision</a:t>
            </a:r>
            <a:r>
              <a:rPr lang="ru-RU" sz="2700" b="1" dirty="0" smtClean="0">
                <a:solidFill>
                  <a:schemeClr val="tx1"/>
                </a:solidFill>
              </a:rPr>
              <a:t>» - формирование будущего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800" b="1" dirty="0" smtClean="0">
                <a:solidFill>
                  <a:schemeClr val="tx1"/>
                </a:solidFill>
              </a:rPr>
              <a:t>Умение строить позитивное намерение. Техника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</a:t>
            </a:r>
            <a:r>
              <a:rPr lang="ru-RU" sz="2800" b="1" dirty="0" smtClean="0">
                <a:solidFill>
                  <a:schemeClr val="tx1"/>
                </a:solidFill>
              </a:rPr>
              <a:t> Создание расширенного намерения. Техника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</a:t>
            </a:r>
            <a:r>
              <a:rPr lang="ru-RU" sz="2800" b="1" dirty="0" smtClean="0">
                <a:solidFill>
                  <a:schemeClr val="tx1"/>
                </a:solidFill>
              </a:rPr>
              <a:t> Растворение препятствий. Техника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8.</a:t>
            </a:r>
            <a:r>
              <a:rPr lang="ru-RU" sz="2800" b="1" dirty="0" smtClean="0">
                <a:solidFill>
                  <a:schemeClr val="tx1"/>
                </a:solidFill>
              </a:rPr>
              <a:t> Завершение. Анализ позитивного намерения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0493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9001156" cy="3286148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 Целевая </a:t>
            </a:r>
            <a:r>
              <a:rPr lang="ru-RU" sz="4000" b="1" u="sng" dirty="0">
                <a:solidFill>
                  <a:schemeClr val="bg1"/>
                </a:solidFill>
              </a:rPr>
              <a:t>аудитория: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отдела продаж, специалисты отдела сбыта, руководители отдела продаж и маркетинга.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bg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знания о технике продаж;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Выработать эффективные приемы и отработать навыки самого сложно этапа продаж – работы с возражениями;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Повысить финансовую результативность и личную успешность продавцов;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Извлечь конструктивный опыт из критических высказываний и отказов.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Программа тренинга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 smtClean="0">
                <a:solidFill>
                  <a:schemeClr val="bg1"/>
                </a:solidFill>
              </a:rPr>
              <a:t>Работа с возражениями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800" b="1" dirty="0" smtClean="0">
                <a:solidFill>
                  <a:schemeClr val="tx1"/>
                </a:solidFill>
              </a:rPr>
              <a:t> Возражения клиента как необходимый этап процесса продажи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Умение слушать активно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Основные ошибки активного слушания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800" b="1" dirty="0" smtClean="0">
                <a:solidFill>
                  <a:schemeClr val="tx1"/>
                </a:solidFill>
              </a:rPr>
              <a:t>Значение конструктивного взаимодействия с клиентом в ходе всех этапов продажи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Закрытые вопросы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Открытые вопросы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Наводящие вопросы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Заведомое несогласие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Непродуманная тема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800" b="1" dirty="0" smtClean="0">
                <a:solidFill>
                  <a:schemeClr val="tx1"/>
                </a:solidFill>
              </a:rPr>
              <a:t>Навыки эффективной деловой коммуникации 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Техника получения свободной информации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Микротехника «Мостики»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Техника кивка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«Ободрители»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2865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</a:t>
            </a:r>
            <a:r>
              <a:rPr lang="ru-RU" sz="2400" b="1" dirty="0" smtClean="0">
                <a:solidFill>
                  <a:schemeClr val="tx1"/>
                </a:solidFill>
              </a:rPr>
              <a:t> Особенности вербального поведения в сложных ситуациях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Эмоциональная нагрузка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Ударение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Клише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Манипуляторы и установки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</a:t>
            </a:r>
            <a:r>
              <a:rPr lang="ru-RU" sz="2400" b="1" dirty="0" smtClean="0">
                <a:solidFill>
                  <a:schemeClr val="tx1"/>
                </a:solidFill>
              </a:rPr>
              <a:t> Особенности невербального поведения в сложных ситуациях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Жесты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Причина и следствие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</a:t>
            </a:r>
            <a:r>
              <a:rPr lang="ru-RU" sz="2400" b="1" dirty="0" smtClean="0">
                <a:solidFill>
                  <a:schemeClr val="tx1"/>
                </a:solidFill>
              </a:rPr>
              <a:t> Как превратить негативное высказывание в позитивное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Усиленный возврат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Техника что/почему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Позитив третьей стороны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Косвенный позитив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</a:t>
            </a:r>
            <a:r>
              <a:rPr lang="ru-RU" sz="2400" b="1" dirty="0" smtClean="0">
                <a:solidFill>
                  <a:schemeClr val="tx1"/>
                </a:solidFill>
              </a:rPr>
              <a:t> Как реагировать на категорический отказ и как конструктивно воспринимать критику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Уточнение деталей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Согласие с правдой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Сохранение собственной позиции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business-ma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2571744"/>
            <a:ext cx="1789112" cy="4160838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714488"/>
            <a:ext cx="9001156" cy="3786214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и руководители среднего и высшего звена.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Научиться управлять собой во время стресса, применяя работающие техники;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Уметь быстро выходить стресса и научиться заранее прогнозировать его наступление.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Мысль тренинга: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Поскольку стресс связан с любой деятельностью, избежать его может лишь тот, кто ничего не делает. Поэтому важно научиться не избегать стресса, а находить в нем конструктив.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Программа тренинга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«</a:t>
            </a:r>
            <a:r>
              <a:rPr lang="ru-RU" sz="3600" b="1" i="1" dirty="0" smtClean="0"/>
              <a:t>Работающие техники и приемы снятия стрессов</a:t>
            </a:r>
            <a:r>
              <a:rPr lang="ru-RU" sz="36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business-ma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1214422"/>
            <a:ext cx="1789112" cy="4160838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500726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200" b="1" dirty="0" smtClean="0">
                <a:solidFill>
                  <a:schemeClr val="tx1"/>
                </a:solidFill>
              </a:rPr>
              <a:t> Что такое стресс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Правила проведения тренинга (обратная связь)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Тесты на стрессоустойчивость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Продолжительность стресса, виды стрессов</a:t>
            </a:r>
          </a:p>
          <a:p>
            <a:pPr algn="l">
              <a:spcBef>
                <a:spcPts val="10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</a:t>
            </a:r>
            <a:r>
              <a:rPr lang="ru-RU" sz="2200" b="1" dirty="0" smtClean="0">
                <a:solidFill>
                  <a:schemeClr val="tx1"/>
                </a:solidFill>
              </a:rPr>
              <a:t> Простейший антистрессорный набор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Медитация на дыхании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Аутотренинг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Формулы уверенности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Создание стратегии успешного поведения</a:t>
            </a:r>
          </a:p>
          <a:p>
            <a:pPr algn="l">
              <a:spcBef>
                <a:spcPts val="10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</a:t>
            </a:r>
            <a:r>
              <a:rPr lang="ru-RU" sz="2200" b="1" dirty="0" smtClean="0">
                <a:solidFill>
                  <a:schemeClr val="tx1"/>
                </a:solidFill>
              </a:rPr>
              <a:t> Расширенный набор техник «скорой помощи» при стрессе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Диссоциация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Остановка негативных мыслей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Глубокое дыхание с задержками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Работа с телом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Улыбка фараона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Клин клином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64360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3800" b="1" dirty="0" smtClean="0">
                <a:solidFill>
                  <a:schemeClr val="tx1"/>
                </a:solidFill>
              </a:rPr>
              <a:t> Этапы развития отношений с </a:t>
            </a:r>
            <a:r>
              <a:rPr lang="en-US" sz="3800" b="1" dirty="0" smtClean="0">
                <a:solidFill>
                  <a:schemeClr val="tx1"/>
                </a:solidFill>
              </a:rPr>
              <a:t>VIP</a:t>
            </a:r>
            <a:r>
              <a:rPr lang="ru-RU" sz="3800" b="1" dirty="0" smtClean="0">
                <a:solidFill>
                  <a:schemeClr val="tx1"/>
                </a:solidFill>
              </a:rPr>
              <a:t>-клиентом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Подготовка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Ранний этап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Средний этап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Этап партнерства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Синергетический этап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3800" b="1" dirty="0" smtClean="0">
                <a:solidFill>
                  <a:schemeClr val="tx1"/>
                </a:solidFill>
              </a:rPr>
              <a:t>Ожидания Клиента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3800" b="1" dirty="0" smtClean="0">
                <a:solidFill>
                  <a:schemeClr val="tx1"/>
                </a:solidFill>
              </a:rPr>
              <a:t>Типология </a:t>
            </a:r>
            <a:r>
              <a:rPr lang="en-US" sz="3800" b="1" dirty="0" smtClean="0">
                <a:solidFill>
                  <a:schemeClr val="tx1"/>
                </a:solidFill>
              </a:rPr>
              <a:t>VIP</a:t>
            </a:r>
            <a:r>
              <a:rPr lang="ru-RU" sz="3800" b="1" dirty="0" smtClean="0">
                <a:solidFill>
                  <a:schemeClr val="tx1"/>
                </a:solidFill>
              </a:rPr>
              <a:t>-клиентов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Решающий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Экспрессивный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Располагающий</a:t>
            </a:r>
          </a:p>
          <a:p>
            <a:pPr marL="540000" lvl="1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tx1"/>
                </a:solidFill>
              </a:rPr>
              <a:t> Точный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38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Коммуникации в критических ситуациях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3800" b="1" dirty="0" smtClean="0">
                <a:solidFill>
                  <a:schemeClr val="tx1"/>
                </a:solidFill>
              </a:rPr>
              <a:t>Структурный анализ личности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3800" b="1" dirty="0" smtClean="0">
                <a:solidFill>
                  <a:schemeClr val="tx1"/>
                </a:solidFill>
              </a:rPr>
              <a:t>Конфликты и способы их разрешения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business-ma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1214422"/>
            <a:ext cx="1789112" cy="4160838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5007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</a:t>
            </a:r>
            <a:r>
              <a:rPr lang="ru-RU" sz="2400" b="1" dirty="0" smtClean="0">
                <a:solidFill>
                  <a:schemeClr val="tx1"/>
                </a:solidFill>
              </a:rPr>
              <a:t> Алгоритм действий при ожидании события, которое может вызвать стресс (стресс в будущем)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</a:t>
            </a:r>
            <a:r>
              <a:rPr lang="ru-RU" sz="2400" b="1" dirty="0" smtClean="0">
                <a:solidFill>
                  <a:schemeClr val="tx1"/>
                </a:solidFill>
              </a:rPr>
              <a:t> Алгоритм действий при наступлении стресса (стресс в настоящем)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</a:t>
            </a:r>
            <a:r>
              <a:rPr lang="ru-RU" sz="2400" b="1" dirty="0" smtClean="0">
                <a:solidFill>
                  <a:schemeClr val="tx1"/>
                </a:solidFill>
              </a:rPr>
              <a:t> Алгоритм действий после того, как стрессовая ситуация прошла, но стресс сохраняется (стресс в прошлом)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</a:t>
            </a:r>
            <a:r>
              <a:rPr lang="ru-RU" sz="2400" b="1" dirty="0" smtClean="0">
                <a:solidFill>
                  <a:schemeClr val="tx1"/>
                </a:solidFill>
              </a:rPr>
              <a:t> Стрессы и цели</a:t>
            </a:r>
          </a:p>
          <a:p>
            <a:pPr marL="540000" algn="l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Формулировка целей</a:t>
            </a:r>
          </a:p>
          <a:p>
            <a:pPr marL="540000" algn="l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Принцип Парето</a:t>
            </a:r>
          </a:p>
          <a:p>
            <a:pPr marL="540000" algn="l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Принцип золотого баланса</a:t>
            </a:r>
          </a:p>
          <a:p>
            <a:pPr marL="540000" algn="l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Принцип модели мира</a:t>
            </a:r>
          </a:p>
          <a:p>
            <a:pPr marL="540000" algn="l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Оценка стрессоустойчивости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3D-Character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60" y="4357694"/>
            <a:ext cx="3333740" cy="2500306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9001156" cy="3929090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и руководители среднего и высшего звена.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Анализ и учет времени, четкое планирование времени, управление временем. Предельно разумное и эффективное использование рабочего времени.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Формат тренинга по ТМ: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Проработка основных четырех блоков 1 день, дистанционное обучение в виде д/з в течение 2-х недель (на рабочий 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mail</a:t>
            </a:r>
            <a:r>
              <a:rPr lang="ru-RU" b="1" dirty="0" smtClean="0">
                <a:solidFill>
                  <a:schemeClr val="tx1"/>
                </a:solidFill>
              </a:rPr>
              <a:t>), через 2-3 недели заключительная встреча для детальной и практической отработки знаний и умений 1 день.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Тайм-менеджмент (ТМ)</a:t>
            </a:r>
            <a:r>
              <a:rPr lang="ru-RU" sz="40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57216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100"/>
              </a:spcBef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600" b="1" dirty="0" smtClean="0">
                <a:solidFill>
                  <a:schemeClr val="tx1"/>
                </a:solidFill>
              </a:rPr>
              <a:t> Вступление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Цель и задачи семинара, логика и методы работы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Основные идеи ТМ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Основные цели ТМ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Формула ТМ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Мифы ТМ</a:t>
            </a:r>
          </a:p>
          <a:p>
            <a:pPr algn="l">
              <a:lnSpc>
                <a:spcPct val="110000"/>
              </a:lnSpc>
              <a:spcBef>
                <a:spcPts val="100"/>
              </a:spcBef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600" b="1" dirty="0" smtClean="0">
                <a:solidFill>
                  <a:schemeClr val="tx1"/>
                </a:solidFill>
              </a:rPr>
              <a:t>Хронометраж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Чувство времени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Практикум «Песочные часы»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Практикум «Центр времени»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Методики анализа времени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Упражнение «Калибровка»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Упражнение «Хронометраж»</a:t>
            </a:r>
          </a:p>
          <a:p>
            <a:pPr marL="540000" algn="l">
              <a:lnSpc>
                <a:spcPct val="11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 Искаженное чувство времени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7" name="Picture 2" descr="C:\Users\Администратор\Desktop\3D-Character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685120" cy="276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3D-Character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880" y="2857496"/>
            <a:ext cx="3685120" cy="276384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85791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</a:t>
            </a:r>
            <a:r>
              <a:rPr lang="ru-RU" sz="2800" b="1" dirty="0" smtClean="0">
                <a:solidFill>
                  <a:schemeClr val="tx1"/>
                </a:solidFill>
              </a:rPr>
              <a:t> Целеполагание (приоритеты)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Стратегические цели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Тактические цели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Правила управления временем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Способы экономии времени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Помехи в ТМ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Классификация задач в ТМ (приоритеты)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2800" b="1" dirty="0" smtClean="0">
                <a:solidFill>
                  <a:schemeClr val="tx1"/>
                </a:solidFill>
              </a:rPr>
              <a:t>Планирование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Пропорции планирования времени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Планирование по приоритетам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Упражнение «Полный порядок»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Упражнение «Конец-делу венец»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Практикум «Планирование»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Практикум «Квалификационная табличка»</a:t>
            </a:r>
          </a:p>
          <a:p>
            <a:pPr marL="54000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Контроль использования времени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3D-Character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3685120" cy="276384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3357586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</a:t>
            </a:r>
            <a:r>
              <a:rPr lang="ru-RU" sz="2400" b="1" dirty="0" smtClean="0">
                <a:solidFill>
                  <a:schemeClr val="tx1"/>
                </a:solidFill>
              </a:rPr>
              <a:t> Эффективность руководителя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Практикум «Линия времени»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Статистика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Стратегия «Как вырваться из порочного круга»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Стратегия преодоления проблемы «Не хватает времени»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Портрет управленца, соблюдающего ТМ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Заключение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0" y="1857364"/>
            <a:ext cx="6667515" cy="5000636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0493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9001156" cy="350046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отдела продаж, менеджеры отдела продаж, руководители отдела продаж.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Предоставить участникам знания о системе продаж;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 практике освоить этапы «стандартных» и «дорогих» продаж;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Каждый этап отработать в игровой форме;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Акцент в обучении ставиться на умении продавца ВЕСТИ переговоры (т. е. управлять ходом беседы), и на уверенности в себе продавца.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Продажа, ориентированная на клиента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143668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r>
              <a:rPr lang="ru-RU" sz="2800" b="1" dirty="0" smtClean="0">
                <a:solidFill>
                  <a:schemeClr val="tx1"/>
                </a:solidFill>
              </a:rPr>
              <a:t>Клиентинговый подход в обслуживании 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Цель и задачи семинара, логика и методы работы.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Ориентация на покупателя как необходимое условие успешности компании.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Основные принципы и приемы клиентингового подхода.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Лестница степеней приверженности покупателей компании.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Специфика обслуживания покупателей в современных условиях.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800" b="1" dirty="0" smtClean="0">
                <a:solidFill>
                  <a:schemeClr val="tx1"/>
                </a:solidFill>
              </a:rPr>
              <a:t>Личная эффективность продавца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Уверенность в себе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Стратегии уверенного / неуверенного поведения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Ответственность как составляющая личной эффективности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800" b="1" dirty="0" smtClean="0">
                <a:solidFill>
                  <a:schemeClr val="tx1"/>
                </a:solidFill>
              </a:rPr>
              <a:t>Подготовка к переговорам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Цель переговоров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Как подготовится к встрече с клиентом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chemeClr val="tx1"/>
                </a:solidFill>
              </a:rPr>
              <a:t> Основные мотивы переговоров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143668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Установление контакта с покупателем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 чего начинается обслуживание или как расположить покупателя к себе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Возможный алгоритм начала контакта. Первое впечатление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Невербальные и вербальные стороны начала контакта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Различные виды вопросов как способ установления контакта с покупателем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 smtClean="0">
                <a:solidFill>
                  <a:schemeClr val="tx1"/>
                </a:solidFill>
              </a:rPr>
              <a:t>Выявление потребностей покупателя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Умение наблюдать за поведением покупателя и понимать его цели, мотивы, намерения, состояния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распознать потребности покупателя и учитывать их при работе с ним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задавать вопросы и как слушать покупателя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Выявление факторов, влияющих на поведение покупателя, и учет их в процессе общения с ним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929222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Презентация продукции компании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Структура презентации продукции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Основные правила презентации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Распространенные ошибки презентации и как их избежать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правильно говорить о цене продукта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2400" b="1" dirty="0" smtClean="0">
                <a:solidFill>
                  <a:schemeClr val="tx1"/>
                </a:solidFill>
              </a:rPr>
              <a:t>Ответы на вопросы и возражения покупателей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Основные принципы в работе с возражениями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Наиболее типичные вопросы покупателей и варианты ответов на них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Методы обработки возражений покупателей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Алгоритм преодоления возражений: шесть шагов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287351"/>
            <a:ext cx="9144000" cy="5570649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715016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9001156" cy="3643338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отдела продаж, менеджеры отдела продаж, руководители отдела продаж, руководители отдела маркетинга.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Приобретение участниками знаний и навыков для результативной продажи и длительных эффективных отношений с клиентом;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Продавцы действительно должны работать по-другому;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Акцент в обучении ставиться на умении продавца </a:t>
            </a:r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ru-RU" b="1" dirty="0" smtClean="0">
                <a:solidFill>
                  <a:schemeClr val="tx1"/>
                </a:solidFill>
              </a:rPr>
              <a:t>начала ПРОДАТЬ САМОГО СЕБЯ клиенту (т. е. доказать, что именно Я Вам необходим), а потом – на длительном взаимодействии с клиентом (развивая интерес, увеличивая энтузиазм и сохраняя веру).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1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Продажа, направленная на длительное </a:t>
            </a:r>
            <a:br>
              <a:rPr lang="ru-RU" sz="4000" b="1" i="1" dirty="0" smtClean="0"/>
            </a:br>
            <a:r>
              <a:rPr lang="ru-RU" sz="4000" b="1" i="1" dirty="0" smtClean="0"/>
              <a:t>взаимодействие с клиентом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9001156" cy="3786214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Целевая аудитория:</a:t>
            </a:r>
            <a:r>
              <a:rPr lang="ru-RU" sz="7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7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Специалисты отдела продаж, </a:t>
            </a:r>
            <a:r>
              <a:rPr lang="ru-RU" sz="5500" b="1" dirty="0">
                <a:solidFill>
                  <a:schemeClr val="tx1"/>
                </a:solidFill>
              </a:rPr>
              <a:t>менеджеры отдела продаж, руководители отдела продаж, руководители отдела маркетинга.</a:t>
            </a:r>
          </a:p>
          <a:p>
            <a:r>
              <a:rPr lang="ru-RU" sz="7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тренинга:</a:t>
            </a:r>
            <a:r>
              <a:rPr lang="ru-RU" sz="7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5500" b="1" dirty="0">
                <a:solidFill>
                  <a:schemeClr val="tx1"/>
                </a:solidFill>
              </a:rPr>
              <a:t>Приобретение участниками знаний и навыков для эффективной и профессиональной работы с должниками;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5500" b="1" dirty="0">
                <a:solidFill>
                  <a:schemeClr val="tx1"/>
                </a:solidFill>
              </a:rPr>
              <a:t>На практике освоить некоторые  техники работы с должниками;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5500" b="1" dirty="0">
                <a:solidFill>
                  <a:schemeClr val="tx1"/>
                </a:solidFill>
              </a:rPr>
              <a:t>Разобрать конкретные примеры и проработать типичные ошибки процесса переговоров при сборе долгов.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/>
              <a:t>«</a:t>
            </a:r>
            <a:r>
              <a:rPr lang="ru-RU" sz="4000" b="1" i="1" dirty="0"/>
              <a:t>Менеджмент сбора долгов</a:t>
            </a:r>
            <a:r>
              <a:rPr lang="ru-RU" sz="4000" b="1" dirty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1288866"/>
            <a:ext cx="9144001" cy="5569134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572032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r>
              <a:rPr lang="ru-RU" sz="2400" b="1" dirty="0" smtClean="0">
                <a:solidFill>
                  <a:schemeClr val="tx1"/>
                </a:solidFill>
              </a:rPr>
              <a:t>Длительное взаимодействие с клиентом 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Цель и задачи семинара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Для чего нужна ориентация на клиента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Основные принципы «удержания» клиента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Специфика длительных продаж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400" b="1" dirty="0" smtClean="0">
                <a:solidFill>
                  <a:schemeClr val="tx1"/>
                </a:solidFill>
              </a:rPr>
              <a:t>Успешность продавца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Смелость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Уверенность в себе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Говорите правду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Магия улыбки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Пять правил избавления от страха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1288866"/>
            <a:ext cx="9144001" cy="5569134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357850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400" b="1" dirty="0" smtClean="0">
                <a:solidFill>
                  <a:schemeClr val="tx1"/>
                </a:solidFill>
              </a:rPr>
              <a:t>Продажа самого себя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Продажа себя самому себе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Продажа себя окружающим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Как овладеть языком собеседника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2400" b="1" dirty="0" smtClean="0">
                <a:solidFill>
                  <a:schemeClr val="tx1"/>
                </a:solidFill>
              </a:rPr>
              <a:t>Воспитание позитивного отношения к продаже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Двенадцать правил успеха в продаже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Программа упражнений для выработки энтузиазма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Вера как способ привлечения клиентов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 smtClean="0">
                <a:solidFill>
                  <a:schemeClr val="tx1"/>
                </a:solidFill>
              </a:rPr>
              <a:t>Продажа себя вместе со своим товаром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Секреты продавца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Планирование максимального эффекта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Клиент как участник действия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Возражения клиента – оказание доверия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Забота о клиенте как гарантия успешной сделки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1288866"/>
            <a:ext cx="9144001" cy="5569134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500594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Как продать себя, не продаваясь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Доброе имя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Круг общения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Верные принципы. Сила обещания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Правило «цепной реакции»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2400" b="1" dirty="0" smtClean="0">
                <a:solidFill>
                  <a:schemeClr val="tx1"/>
                </a:solidFill>
              </a:rPr>
              <a:t>Отработка принципов 1-6 на пятишаговой модели продаж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Установление контакта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Оценка потребностей клиента. Правило второго поприща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Презентация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Работа с возражениями</a:t>
            </a:r>
          </a:p>
          <a:p>
            <a:pPr marL="540000" lvl="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</a:rPr>
              <a:t> Завершение контакта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9001156" cy="4429156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 Целевая </a:t>
            </a:r>
            <a:r>
              <a:rPr lang="ru-RU" sz="4000" b="1" u="sng" dirty="0">
                <a:solidFill>
                  <a:schemeClr val="tx1"/>
                </a:solidFill>
              </a:rPr>
              <a:t>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отдела продаж, </a:t>
            </a:r>
            <a:r>
              <a:rPr lang="en-US" b="1" dirty="0" smtClean="0">
                <a:solidFill>
                  <a:schemeClr val="tx1"/>
                </a:solidFill>
              </a:rPr>
              <a:t>PR – </a:t>
            </a:r>
            <a:r>
              <a:rPr lang="ru-RU" b="1" dirty="0" smtClean="0">
                <a:solidFill>
                  <a:schemeClr val="tx1"/>
                </a:solidFill>
              </a:rPr>
              <a:t>менеджеры, руководители отдела продаж и маркетинга, специалисты отдела маркетинга.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Развить знания о рекламе;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Понять, в чем заключается эффективность рекламы;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Определить признаки дифференцирования рекламы;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Научиться правильно выявлять достоинства и недостатки основных медианосителей;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Различать преимущества и недостатки размещения рекламы в различных средствах коммуникаций;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Научиться производить оценку других изданий;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Создать практические таблицы в папку  менеджера и маркетолога.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35719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Программа тренинга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«</a:t>
            </a:r>
            <a:r>
              <a:rPr lang="ru-RU" sz="3600" b="1" i="1" dirty="0" smtClean="0"/>
              <a:t>Эффективность рекламы, или конкурентные преимущества вашей продукции по сравнению с другими медианосителями»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572032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r>
              <a:rPr lang="ru-RU" sz="2400" b="1" dirty="0" smtClean="0">
                <a:solidFill>
                  <a:schemeClr val="tx1"/>
                </a:solidFill>
              </a:rPr>
              <a:t>Цели тренинга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Правила проведения тренинга (обратная связь)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Требования эффективности рекламы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</a:t>
            </a:r>
            <a:r>
              <a:rPr lang="ru-RU" sz="2400" b="1" dirty="0" smtClean="0">
                <a:solidFill>
                  <a:schemeClr val="tx1"/>
                </a:solidFill>
              </a:rPr>
              <a:t>Признаки дифференцирования рекламы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Направленность на аудиторию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Широта охвата аудитории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Каналы распространения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Целевое назначение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ph-of-financial-crisis-business--backgrounds-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4572032"/>
          </a:xfrm>
        </p:spPr>
        <p:txBody>
          <a:bodyPr>
            <a:normAutofit/>
          </a:bodyPr>
          <a:lstStyle/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400" b="1" dirty="0" smtClean="0">
                <a:solidFill>
                  <a:schemeClr val="tx1"/>
                </a:solidFill>
              </a:rPr>
              <a:t>Достоинства и недостатки основных медианосителей 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Телевизионная реклама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Радиореклама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Печатные СМИ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Наружная реклама</a:t>
            </a:r>
          </a:p>
          <a:p>
            <a:pPr marL="540000" algn="l"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Другие виды рекламоносителей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2400" b="1" dirty="0" smtClean="0">
                <a:solidFill>
                  <a:schemeClr val="tx1"/>
                </a:solidFill>
              </a:rPr>
              <a:t>Преимущества и недостатки размещения рекламы в различных средствах коммуникаций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 smtClean="0">
                <a:solidFill>
                  <a:schemeClr val="tx1"/>
                </a:solidFill>
              </a:rPr>
              <a:t>Медиапланирование </a:t>
            </a:r>
          </a:p>
          <a:p>
            <a:pPr algn="l"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 smtClean="0">
                <a:solidFill>
                  <a:schemeClr val="tx1"/>
                </a:solidFill>
              </a:rPr>
              <a:t>Оценка достоинств изданий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Программа (2 дня):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816888"/>
            <a:ext cx="2643206" cy="969698"/>
          </a:xfrm>
          <a:prstGeom prst="rect">
            <a:avLst/>
          </a:prstGeom>
          <a:noFill/>
        </p:spPr>
      </p:pic>
      <p:pic>
        <p:nvPicPr>
          <p:cNvPr id="1026" name="Picture 2" descr="G:\Рингтоны и реклама\!!!Тренинги!!!\Ирина\_DSC036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72264" y="642918"/>
            <a:ext cx="1928826" cy="21574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-142875"/>
            <a:ext cx="7772400" cy="857231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Наши тренеры:</a:t>
            </a:r>
            <a:endParaRPr lang="ru-RU" sz="3600" b="1" u="sng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5929354" cy="2500330"/>
          </a:xfrm>
        </p:spPr>
        <p:txBody>
          <a:bodyPr>
            <a:normAutofit fontScale="25000" lnSpcReduction="20000"/>
          </a:bodyPr>
          <a:lstStyle/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7200" b="1" u="sng" dirty="0" smtClean="0">
                <a:solidFill>
                  <a:schemeClr val="tx1"/>
                </a:solidFill>
              </a:rPr>
              <a:t>Ирина Асипенко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6800" b="1" dirty="0" smtClean="0">
                <a:solidFill>
                  <a:schemeClr val="tx1"/>
                </a:solidFill>
              </a:rPr>
              <a:t>-</a:t>
            </a:r>
            <a:r>
              <a:rPr lang="ru-RU" sz="6800" b="1" dirty="0" smtClean="0">
                <a:solidFill>
                  <a:schemeClr val="tx1"/>
                </a:solidFill>
              </a:rPr>
              <a:t> </a:t>
            </a:r>
            <a:r>
              <a:rPr lang="ru-RU" sz="6800" b="1" dirty="0" smtClean="0">
                <a:solidFill>
                  <a:schemeClr val="tx1"/>
                </a:solidFill>
              </a:rPr>
              <a:t>бизнес-тренер, корпоративный тренер компании Ф-АВТО с 2010г.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6800" b="1" dirty="0" smtClean="0">
                <a:solidFill>
                  <a:schemeClr val="tx1"/>
                </a:solidFill>
              </a:rPr>
              <a:t>Закончила факультет управления персоналом Северо-Западной Академии Госслужбы (Санкт-Петербург), НЛП-мастер.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6800" b="1" dirty="0" smtClean="0">
                <a:solidFill>
                  <a:schemeClr val="tx1"/>
                </a:solidFill>
              </a:rPr>
              <a:t>Автор более 20 тренингов, множества статей по подбору и обучению персонала, вопросам творческого и интеллектуального развития сотрудников.</a:t>
            </a:r>
          </a:p>
          <a:p>
            <a:endParaRPr lang="ru-RU" dirty="0"/>
          </a:p>
        </p:txBody>
      </p:sp>
      <p:pic>
        <p:nvPicPr>
          <p:cNvPr id="7" name="Picture 2" descr="G:\Рингтоны и реклама\!!!Тренинги!!!\Ирина\_DSC036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3286124"/>
            <a:ext cx="2118015" cy="23840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3071811"/>
            <a:ext cx="6143668" cy="281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/>
              <a:t>Дмитрий Соколов</a:t>
            </a:r>
            <a:r>
              <a:rPr lang="ru-RU" b="1" dirty="0" smtClean="0"/>
              <a:t> </a:t>
            </a:r>
            <a:r>
              <a:rPr lang="ru-RU" sz="1600" b="1" dirty="0" smtClean="0"/>
              <a:t>- </a:t>
            </a:r>
            <a:r>
              <a:rPr lang="ru-RU" sz="1600" b="1" dirty="0" smtClean="0"/>
              <a:t>специалист в сфере продаж, </a:t>
            </a:r>
            <a:r>
              <a:rPr lang="en-US" sz="1600" b="1" dirty="0" smtClean="0"/>
              <a:t>HR</a:t>
            </a:r>
            <a:r>
              <a:rPr lang="ru-RU" sz="1600" b="1" dirty="0" smtClean="0"/>
              <a:t>, </a:t>
            </a:r>
            <a:r>
              <a:rPr lang="en-US" sz="1600" b="1" dirty="0" smtClean="0"/>
              <a:t>PR</a:t>
            </a:r>
            <a:r>
              <a:rPr lang="ru-RU" sz="1600" b="1" dirty="0" smtClean="0"/>
              <a:t>, бизнес-консультант и тренер-практик по продажам. </a:t>
            </a:r>
          </a:p>
          <a:p>
            <a:pPr indent="360000">
              <a:lnSpc>
                <a:spcPct val="120000"/>
              </a:lnSpc>
              <a:spcBef>
                <a:spcPts val="100"/>
              </a:spcBef>
            </a:pPr>
            <a:r>
              <a:rPr lang="ru-RU" sz="1600" b="1" dirty="0" smtClean="0"/>
              <a:t>Разработал и успешно внедрил на многих предприятиях собственную систему продаж, направленную на длительное взаимодействие с клиентами системы «ПОИСК – ОБЩЕНИЕ – АНАЛИЗ – ДОГОВОР – ПРОДЛЕНИЕ ДОГОВОРА». </a:t>
            </a:r>
          </a:p>
          <a:p>
            <a:pPr indent="360000">
              <a:lnSpc>
                <a:spcPct val="120000"/>
              </a:lnSpc>
              <a:spcBef>
                <a:spcPts val="100"/>
              </a:spcBef>
            </a:pPr>
            <a:r>
              <a:rPr lang="ru-RU" sz="1600" b="1" dirty="0" smtClean="0"/>
              <a:t>Каждый тренинг представляет множество практических примеров и ответы на сложные ситуации в области продаж, а также обратную связь с аудиторией и заказчиками тренинга.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businessman-arrow-graphic-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02045" y="0"/>
            <a:ext cx="5841955" cy="6858000"/>
          </a:xfrm>
          <a:prstGeom prst="rect">
            <a:avLst/>
          </a:prstGeom>
          <a:noFill/>
        </p:spPr>
      </p:pic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4959632"/>
            <a:ext cx="2643206" cy="9696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Контакты:</a:t>
            </a:r>
            <a:endParaRPr lang="ru-RU" b="1" u="sng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214282" y="928670"/>
            <a:ext cx="8786813" cy="4857750"/>
          </a:xfrm>
        </p:spPr>
        <p:txBody>
          <a:bodyPr>
            <a:normAutofit/>
          </a:bodyPr>
          <a:lstStyle/>
          <a:p>
            <a:pPr algn="ctr">
              <a:spcBef>
                <a:spcPts val="10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Тел/факс 266-22-60</a:t>
            </a:r>
          </a:p>
          <a:p>
            <a:pPr algn="ctr">
              <a:spcBef>
                <a:spcPts val="10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266-22-70</a:t>
            </a:r>
          </a:p>
          <a:p>
            <a:pPr algn="ctr">
              <a:spcBef>
                <a:spcPts val="10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266-22-80</a:t>
            </a:r>
          </a:p>
          <a:p>
            <a:pPr algn="ctr">
              <a:spcBef>
                <a:spcPts val="1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VELCOM 166-22-70</a:t>
            </a:r>
          </a:p>
          <a:p>
            <a:pPr algn="ctr">
              <a:spcBef>
                <a:spcPts val="10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МТС 250-22-70</a:t>
            </a:r>
          </a:p>
          <a:p>
            <a:pPr algn="ctr">
              <a:spcBef>
                <a:spcPts val="10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bel</a:t>
            </a:r>
            <a:r>
              <a:rPr lang="en-US" sz="3600" b="1" dirty="0" smtClean="0">
                <a:solidFill>
                  <a:srgbClr val="C00000"/>
                </a:solidFill>
              </a:rPr>
              <a:t>.tv@tut.by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5000660"/>
          </a:xfrm>
        </p:spPr>
        <p:txBody>
          <a:bodyPr>
            <a:normAutofit/>
          </a:bodyPr>
          <a:lstStyle/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sz="2400" b="1" dirty="0">
                <a:solidFill>
                  <a:schemeClr val="tx1"/>
                </a:solidFill>
              </a:rPr>
              <a:t>  Анализ конкретных причин попадания в кризисную ситуацию, связанную с ростом дебиторской задолженности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</a:t>
            </a:r>
            <a:r>
              <a:rPr lang="ru-RU" sz="2400" b="1" dirty="0">
                <a:solidFill>
                  <a:schemeClr val="tx1"/>
                </a:solidFill>
              </a:rPr>
              <a:t> Поиск оптимального выхода из уже сложившихся кризисных ситуаций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</a:t>
            </a:r>
            <a:r>
              <a:rPr lang="ru-RU" sz="2400" b="1" dirty="0">
                <a:solidFill>
                  <a:schemeClr val="tx1"/>
                </a:solidFill>
              </a:rPr>
              <a:t>Преодоление дискомфорта при обсуждении с Клиентом вопроса возврата дебиторской задолженности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</a:t>
            </a:r>
            <a:r>
              <a:rPr lang="ru-RU" sz="2400" b="1" dirty="0">
                <a:solidFill>
                  <a:schemeClr val="tx1"/>
                </a:solidFill>
              </a:rPr>
              <a:t>Принципы работы с Клиентом. Как работать с трудными должниками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5. </a:t>
            </a:r>
            <a:r>
              <a:rPr lang="ru-RU" sz="2400" b="1" dirty="0">
                <a:solidFill>
                  <a:schemeClr val="tx1"/>
                </a:solidFill>
              </a:rPr>
              <a:t>Подготовка переговоров с должником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</a:t>
            </a:r>
            <a:r>
              <a:rPr lang="ru-RU" sz="2400" b="1" dirty="0">
                <a:solidFill>
                  <a:schemeClr val="tx1"/>
                </a:solidFill>
              </a:rPr>
              <a:t>Особенности работы по телефону</a:t>
            </a:r>
          </a:p>
          <a:p>
            <a:pPr indent="180000" algn="l">
              <a:spcBef>
                <a:spcPts val="1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ru-RU" sz="2400" b="1" dirty="0">
                <a:solidFill>
                  <a:schemeClr val="tx1"/>
                </a:solidFill>
              </a:rPr>
              <a:t>Как работать с типичными отговорками и уловками должника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/>
              <a:t>Программа (2 дня):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9001156" cy="307183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tx1"/>
                </a:solidFill>
              </a:rPr>
              <a:t>Целевая аудитория: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Специалисты всех действующих отделов компании, менеджеры отделов, руководители отделов, директора и собственники предприятий.</a:t>
            </a:r>
          </a:p>
          <a:p>
            <a:r>
              <a:rPr lang="ru-RU" sz="4000" b="1" u="sng" dirty="0" smtClean="0">
                <a:solidFill>
                  <a:schemeClr val="tx1"/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1"/>
                </a:solidFill>
              </a:rPr>
              <a:t>Эффективная команда, работающая в атмосфере доброжелательности, создающая востребованный продукт, обеспечивающая стабильный заработок сотрудникам и компании.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/>
          </a:bodyPr>
          <a:lstStyle/>
          <a:p>
            <a:r>
              <a:rPr lang="ru-RU" sz="3200" b="1" dirty="0"/>
              <a:t>Программа тренинга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«</a:t>
            </a:r>
            <a:r>
              <a:rPr lang="ru-RU" sz="3200" b="1" i="1" dirty="0" smtClean="0"/>
              <a:t>Командообразование</a:t>
            </a:r>
            <a:r>
              <a:rPr lang="ru-RU" sz="32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9001156" cy="392909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день. 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6000" b="1" dirty="0">
                <a:solidFill>
                  <a:schemeClr val="tx1"/>
                </a:solidFill>
              </a:rPr>
              <a:t>10.00 – 18.00 (занятия идут по 1,5 часа с перерывами по 15 мин и перерывом на обед 1 час)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5800" b="1" dirty="0" smtClean="0">
                <a:solidFill>
                  <a:schemeClr val="tx1"/>
                </a:solidFill>
              </a:rPr>
              <a:t> Игра </a:t>
            </a:r>
            <a:r>
              <a:rPr lang="ru-RU" sz="5800" b="1" dirty="0">
                <a:solidFill>
                  <a:schemeClr val="tx1"/>
                </a:solidFill>
              </a:rPr>
              <a:t>«Земляне и инопланетяне» 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5800" b="1" dirty="0" smtClean="0">
                <a:solidFill>
                  <a:schemeClr val="tx1"/>
                </a:solidFill>
              </a:rPr>
              <a:t> Написание </a:t>
            </a:r>
            <a:r>
              <a:rPr lang="ru-RU" sz="5800" b="1" dirty="0">
                <a:solidFill>
                  <a:schemeClr val="tx1"/>
                </a:solidFill>
              </a:rPr>
              <a:t>легенды своей компании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5800" b="1" dirty="0" smtClean="0">
                <a:solidFill>
                  <a:schemeClr val="tx1"/>
                </a:solidFill>
              </a:rPr>
              <a:t> Игра </a:t>
            </a:r>
            <a:r>
              <a:rPr lang="ru-RU" sz="5800" b="1" dirty="0">
                <a:solidFill>
                  <a:schemeClr val="tx1"/>
                </a:solidFill>
              </a:rPr>
              <a:t>«Одна цепь»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5800" b="1" dirty="0" smtClean="0">
                <a:solidFill>
                  <a:schemeClr val="tx1"/>
                </a:solidFill>
              </a:rPr>
              <a:t> Распределение </a:t>
            </a:r>
            <a:r>
              <a:rPr lang="ru-RU" sz="5800" b="1" dirty="0">
                <a:solidFill>
                  <a:schemeClr val="tx1"/>
                </a:solidFill>
              </a:rPr>
              <a:t>ролей и коммуникаций, отработка схемы взаимодействия, стратегические и тактические задачи команды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5800" b="1" dirty="0" smtClean="0">
                <a:solidFill>
                  <a:schemeClr val="tx1"/>
                </a:solidFill>
              </a:rPr>
              <a:t> Игра </a:t>
            </a:r>
            <a:r>
              <a:rPr lang="ru-RU" sz="5800" b="1" dirty="0">
                <a:solidFill>
                  <a:schemeClr val="tx1"/>
                </a:solidFill>
              </a:rPr>
              <a:t>«Создай свое предприятие»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/>
              <a:t>Программа (2 дня):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0475" y="5857892"/>
            <a:ext cx="2410199" cy="884216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9001156" cy="4714908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день. 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7400" b="1" dirty="0" smtClean="0">
                <a:solidFill>
                  <a:schemeClr val="tx1"/>
                </a:solidFill>
              </a:rPr>
              <a:t>10.00 – 18.00 (занятия идут по 1,5 часа с перерывами по 15 мин и перерывом на обед 1 час)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 smtClean="0">
                <a:solidFill>
                  <a:schemeClr val="tx1"/>
                </a:solidFill>
              </a:rPr>
              <a:t>Обратная </a:t>
            </a:r>
            <a:r>
              <a:rPr lang="ru-RU" sz="6800" b="1" dirty="0">
                <a:solidFill>
                  <a:schemeClr val="tx1"/>
                </a:solidFill>
              </a:rPr>
              <a:t>связь по 1-му дню тренинга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>
                <a:solidFill>
                  <a:schemeClr val="tx1"/>
                </a:solidFill>
              </a:rPr>
              <a:t>Игра «Космическая скорость» 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>
                <a:solidFill>
                  <a:schemeClr val="tx1"/>
                </a:solidFill>
              </a:rPr>
              <a:t>Корпоративные правила, обсуждение формальных и неформальных взаимодействий в К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>
                <a:solidFill>
                  <a:schemeClr val="tx1"/>
                </a:solidFill>
              </a:rPr>
              <a:t>Игра «Свойства товара»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>
                <a:solidFill>
                  <a:schemeClr val="tx1"/>
                </a:solidFill>
              </a:rPr>
              <a:t>Рейтинг</a:t>
            </a:r>
          </a:p>
          <a:p>
            <a:pPr marL="540000" lvl="0" algn="l">
              <a:lnSpc>
                <a:spcPct val="12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6800" b="1" dirty="0">
                <a:solidFill>
                  <a:schemeClr val="tx1"/>
                </a:solidFill>
              </a:rPr>
              <a:t>Мини-экзамен (практический)</a:t>
            </a:r>
          </a:p>
          <a:p>
            <a:pPr algn="l">
              <a:lnSpc>
                <a:spcPct val="120000"/>
              </a:lnSpc>
              <a:spcBef>
                <a:spcPts val="100"/>
              </a:spcBef>
            </a:pPr>
            <a:r>
              <a:rPr lang="ru-RU" sz="7400" b="1" dirty="0">
                <a:solidFill>
                  <a:schemeClr val="tx1"/>
                </a:solidFill>
              </a:rPr>
              <a:t>На тренинг нужно приходить в удобной одежде, чтобы была возможность свободно перемещаться и выполнять упражнения.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57190"/>
          </a:xfrm>
        </p:spPr>
        <p:txBody>
          <a:bodyPr>
            <a:noAutofit/>
          </a:bodyPr>
          <a:lstStyle/>
          <a:p>
            <a:r>
              <a:rPr lang="ru-RU" sz="3600" b="1" u="sng" dirty="0"/>
              <a:t>Программа (2 дня):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Рингтоны и реклама\!!!Тренинги!!!\фото\city-skyline-vector-background-155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G:\Рингтоны и реклама\!!!Тренинги!!!\фото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139" y="5643578"/>
            <a:ext cx="2838658" cy="1041402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9001156" cy="4357718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Целевая </a:t>
            </a:r>
            <a:r>
              <a:rPr lang="ru-RU" sz="4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аудитория: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Состоявшиеся </a:t>
            </a:r>
            <a: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молодые руководители, желающие повысить профессиональный уровень и успешность в 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бизнесе.</a:t>
            </a:r>
          </a:p>
          <a:p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тренинга: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участниками знаний, умений и техник для позитивного управления и повышения результативности своих отделов; 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Личностный рост;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Моментальное реагирование на ситуацию и развитие умения управления в кризисе;</a:t>
            </a:r>
          </a:p>
          <a:p>
            <a:pPr indent="360000" algn="l">
              <a:lnSpc>
                <a:spcPct val="12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Практическое освоение правила конструктивного руководителя: чтобы решить проблему, необходимо подняться на уровень выше.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Программа тренинга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4000" b="1" i="1" dirty="0" smtClean="0"/>
              <a:t>Лидерство</a:t>
            </a:r>
            <a:r>
              <a:rPr lang="ru-RU" sz="40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3197</Words>
  <Application>Microsoft Office PowerPoint</Application>
  <PresentationFormat>Экран (4:3)</PresentationFormat>
  <Paragraphs>492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Мы знаем, как увеличить продажи и сэкономить время на коммуникации между структурами предприятия. Мы готовы поделиться этими знаниями!!!</vt:lpstr>
      <vt:lpstr>Программа тренинга  «Эффективное взаимодействие с VIP-клиентами» </vt:lpstr>
      <vt:lpstr>Программа (2 дня):  </vt:lpstr>
      <vt:lpstr>Программа тренинга  «Менеджмент сбора долгов» </vt:lpstr>
      <vt:lpstr>Программа (2 дня):  </vt:lpstr>
      <vt:lpstr>Программа тренинга  «Командообразование» </vt:lpstr>
      <vt:lpstr>Программа (2 дня):  </vt:lpstr>
      <vt:lpstr>Программа (2 дня):  </vt:lpstr>
      <vt:lpstr>Программа тренинга  «Лидерство» </vt:lpstr>
      <vt:lpstr>Программа (2 дня):  </vt:lpstr>
      <vt:lpstr>Программа (2 дня):  </vt:lpstr>
      <vt:lpstr>Программа тренинга  «Учись приписывать нолики» </vt:lpstr>
      <vt:lpstr>Программа (2 дня):  </vt:lpstr>
      <vt:lpstr>Программа (2 дня):  </vt:lpstr>
      <vt:lpstr>Программа (2 дня):  </vt:lpstr>
      <vt:lpstr>Программа тренинга  «Необходимые умения – успешному руководителю» </vt:lpstr>
      <vt:lpstr>Программа (2 дня):  </vt:lpstr>
      <vt:lpstr>Программа (2 дня):  </vt:lpstr>
      <vt:lpstr> Программа тренинга  «Стратегия перехвата клиента в условиях высокой конкуренции» </vt:lpstr>
      <vt:lpstr>Программа (2 дня):  </vt:lpstr>
      <vt:lpstr>Программа (2 дня):  </vt:lpstr>
      <vt:lpstr>Программа тренинга  «Создание позитивного намерения» </vt:lpstr>
      <vt:lpstr>Программа (2 дня):  </vt:lpstr>
      <vt:lpstr>Программа (2 дня):  </vt:lpstr>
      <vt:lpstr>Программа тренинга  «Работа с возражениями» </vt:lpstr>
      <vt:lpstr>Программа (2 дня):  </vt:lpstr>
      <vt:lpstr>Программа (2 дня):  </vt:lpstr>
      <vt:lpstr>Программа тренинга  «Работающие техники и приемы снятия стрессов» </vt:lpstr>
      <vt:lpstr>Программа (2 дня):  </vt:lpstr>
      <vt:lpstr>Программа (2 дня):  </vt:lpstr>
      <vt:lpstr>Программа тренинга  «Тайм-менеджмент (ТМ)» </vt:lpstr>
      <vt:lpstr>Программа (2 дня):  </vt:lpstr>
      <vt:lpstr>Программа (2 дня):  </vt:lpstr>
      <vt:lpstr>Программа (2 дня):  </vt:lpstr>
      <vt:lpstr>Программа тренинга  «Продажа, ориентированная на клиента» </vt:lpstr>
      <vt:lpstr>Программа (2 дня):  </vt:lpstr>
      <vt:lpstr>Программа (2 дня):  </vt:lpstr>
      <vt:lpstr>Программа (2 дня):  </vt:lpstr>
      <vt:lpstr>Программа тренинга  «Продажа, направленная на длительное  взаимодействие с клиентом» </vt:lpstr>
      <vt:lpstr>Программа (2 дня):  </vt:lpstr>
      <vt:lpstr>Программа (2 дня):  </vt:lpstr>
      <vt:lpstr>Программа (2 дня):  </vt:lpstr>
      <vt:lpstr>Программа тренинга  «Эффективность рекламы, или конкурентные преимущества вашей продукции по сравнению с другими медианосителями»  </vt:lpstr>
      <vt:lpstr>Программа (2 дня):  </vt:lpstr>
      <vt:lpstr>Программа (2 дня):  </vt:lpstr>
      <vt:lpstr>Наши тренеры:</vt:lpstr>
      <vt:lpstr>Контакты: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179</cp:revision>
  <dcterms:created xsi:type="dcterms:W3CDTF">2013-09-24T09:59:51Z</dcterms:created>
  <dcterms:modified xsi:type="dcterms:W3CDTF">2013-10-08T13:01:32Z</dcterms:modified>
</cp:coreProperties>
</file>